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2" r:id="rId2"/>
    <p:sldId id="272" r:id="rId3"/>
    <p:sldId id="263" r:id="rId4"/>
    <p:sldId id="265" r:id="rId5"/>
    <p:sldId id="267" r:id="rId6"/>
    <p:sldId id="269" r:id="rId7"/>
    <p:sldId id="270" r:id="rId8"/>
    <p:sldId id="271" r:id="rId9"/>
    <p:sldId id="259" r:id="rId10"/>
    <p:sldId id="264" r:id="rId11"/>
  </p:sldIdLst>
  <p:sldSz cx="12192000" cy="6858000"/>
  <p:notesSz cx="6858000" cy="9144000"/>
  <p:embeddedFontLst>
    <p:embeddedFont>
      <p:font typeface="方正粗圓" panose="02020500000000000000" charset="-120"/>
      <p:regular r:id="rId13"/>
    </p:embeddedFont>
    <p:embeddedFont>
      <p:font typeface="方正準圓" panose="02020500000000000000" charset="-120"/>
      <p:regular r:id="rId14"/>
    </p:embeddedFon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軟正黑體" panose="020B0604030504040204" pitchFamily="34" charset="-12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053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8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58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86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03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59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27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16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38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01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1325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學校卓越表現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705" y="1423038"/>
            <a:ext cx="873369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香港基督教服務處及香港輔導教師協會合辦  教育局協辦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從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2009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年至今，連續多年奪得「關愛校園 」榮譽學校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816" y="3536446"/>
            <a:ext cx="84587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香港大學「國際傑出電子教學獎」</a:t>
            </a:r>
            <a:endParaRPr lang="en-US" altLang="zh-TW" sz="2600" b="1" dirty="0">
              <a:solidFill>
                <a:schemeClr val="bg1"/>
              </a:solidFill>
              <a:latin typeface="方正準圓" panose="02020500000000000000" charset="-120"/>
              <a:ea typeface="方正準圓" panose="02020500000000000000" charset="-120"/>
            </a:endParaRPr>
          </a:p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張慧珊老師於英國語文教育組別中奪最高殊榮金獎</a:t>
            </a:r>
            <a:endParaRPr lang="en-US" altLang="zh-TW" sz="2600" b="1" dirty="0">
              <a:solidFill>
                <a:schemeClr val="bg1"/>
              </a:solidFill>
              <a:latin typeface="方正準圓" panose="02020500000000000000" charset="-120"/>
              <a:ea typeface="方正準圓" panose="02020500000000000000" charset="-120"/>
            </a:endParaRPr>
          </a:p>
          <a:p>
            <a:pPr fontAlgn="base"/>
            <a:r>
              <a:rPr lang="en-US" altLang="zh-TW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Mr. Eric (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外籍英語教師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) 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2020500000000000000" charset="-120"/>
                <a:ea typeface="方正準圓" panose="02020500000000000000" charset="-120"/>
              </a:rPr>
              <a:t>於相同組別中奪得銅獎</a:t>
            </a:r>
            <a:endParaRPr lang="en-US" altLang="zh-TW" sz="2600" b="1" dirty="0">
              <a:solidFill>
                <a:schemeClr val="bg1"/>
              </a:solidFill>
              <a:latin typeface="方正準圓" panose="02020500000000000000" charset="-120"/>
              <a:ea typeface="方正準圓" panose="02020500000000000000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10FA2AC-D278-94E2-7B9C-BBDA54F4C6D9}"/>
              </a:ext>
            </a:extLst>
          </p:cNvPr>
          <p:cNvSpPr/>
          <p:nvPr/>
        </p:nvSpPr>
        <p:spPr>
          <a:xfrm>
            <a:off x="435705" y="2466490"/>
            <a:ext cx="84034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香港考試及評核局 </a:t>
            </a:r>
            <a:b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</a:b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從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2012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年至今，連續多年獲得「優質評核管理認證」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86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5;p14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4156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22444"/>
              </p:ext>
            </p:extLst>
          </p:nvPr>
        </p:nvGraphicFramePr>
        <p:xfrm>
          <a:off x="187816" y="1296398"/>
          <a:ext cx="11816367" cy="521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225">
                  <a:extLst>
                    <a:ext uri="{9D8B030D-6E8A-4147-A177-3AD203B41FA5}">
                      <a16:colId xmlns:a16="http://schemas.microsoft.com/office/drawing/2014/main" val="3259758631"/>
                    </a:ext>
                  </a:extLst>
                </a:gridCol>
                <a:gridCol w="1950646">
                  <a:extLst>
                    <a:ext uri="{9D8B030D-6E8A-4147-A177-3AD203B41FA5}">
                      <a16:colId xmlns:a16="http://schemas.microsoft.com/office/drawing/2014/main" val="2816316185"/>
                    </a:ext>
                  </a:extLst>
                </a:gridCol>
                <a:gridCol w="1913384">
                  <a:extLst>
                    <a:ext uri="{9D8B030D-6E8A-4147-A177-3AD203B41FA5}">
                      <a16:colId xmlns:a16="http://schemas.microsoft.com/office/drawing/2014/main" val="1976338939"/>
                    </a:ext>
                  </a:extLst>
                </a:gridCol>
                <a:gridCol w="1835056">
                  <a:extLst>
                    <a:ext uri="{9D8B030D-6E8A-4147-A177-3AD203B41FA5}">
                      <a16:colId xmlns:a16="http://schemas.microsoft.com/office/drawing/2014/main" val="1810857688"/>
                    </a:ext>
                  </a:extLst>
                </a:gridCol>
                <a:gridCol w="1835056">
                  <a:extLst>
                    <a:ext uri="{9D8B030D-6E8A-4147-A177-3AD203B41FA5}">
                      <a16:colId xmlns:a16="http://schemas.microsoft.com/office/drawing/2014/main" val="3291461424"/>
                    </a:ext>
                  </a:extLst>
                </a:gridCol>
              </a:tblGrid>
              <a:tr h="814573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方正準圓" panose="03000509000000000000" pitchFamily="65" charset="-120"/>
                        <a:ea typeface="方正準圓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201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8</a:t>
                      </a: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-1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9</a:t>
                      </a:r>
                      <a:endParaRPr lang="en-US" sz="2400" dirty="0">
                        <a:latin typeface="Arial Black" panose="020B0A04020102020204" pitchFamily="34" charset="0"/>
                        <a:ea typeface="方正準圓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19</a:t>
                      </a: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-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</a:t>
                      </a:r>
                      <a:endParaRPr lang="en-US" sz="2400" dirty="0">
                        <a:latin typeface="Arial Black" panose="020B0A04020102020204" pitchFamily="34" charset="0"/>
                        <a:ea typeface="方正準圓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</a:t>
                      </a: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-</a:t>
                      </a:r>
                      <a:r>
                        <a:rPr lang="en-US" altLang="zh-TW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21</a:t>
                      </a:r>
                      <a:endParaRPr lang="en-US" sz="2400" dirty="0">
                        <a:latin typeface="Arial Black" panose="020B0A04020102020204" pitchFamily="34" charset="0"/>
                        <a:ea typeface="方正準圓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 Black" panose="020B0A04020102020204" pitchFamily="34" charset="0"/>
                          <a:ea typeface="方正準圓" panose="03000509000000000000" pitchFamily="65" charset="-120"/>
                        </a:rPr>
                        <a:t>2021-22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2101"/>
                  </a:ext>
                </a:extLst>
              </a:tr>
              <a:tr h="6257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本地全日制學士學位課程</a:t>
                      </a:r>
                      <a:endParaRPr 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HK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460259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考獲本地學士課程最低入學要求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(3322+2)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的比率</a:t>
                      </a:r>
                      <a:endParaRPr 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9.09%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55988"/>
                  </a:ext>
                </a:extLst>
              </a:tr>
              <a:tr h="643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考獲本地副學位課程最低入學要求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(2222+2)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或以上成績的比率</a:t>
                      </a:r>
                      <a:endParaRPr 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20.97%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29.03%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779751"/>
                  </a:ext>
                </a:extLst>
              </a:tr>
              <a:tr h="6780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本地全日制非學位課程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包括：副學位課程、職業訓練及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持續進修課程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68.51%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52.72%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66.12%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038758"/>
                  </a:ext>
                </a:extLst>
              </a:tr>
              <a:tr h="678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香港以外地方升學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218598"/>
                  </a:ext>
                </a:extLst>
              </a:tr>
              <a:tr h="678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中六畢業生升學率</a:t>
                      </a:r>
                      <a:endParaRPr 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77.76%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964118"/>
                  </a:ext>
                </a:extLst>
              </a:tr>
            </a:tbl>
          </a:graphicData>
        </a:graphic>
      </p:graphicFrame>
      <p:sp>
        <p:nvSpPr>
          <p:cNvPr id="4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畢業生出路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63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9;p16" descr="A close up of a flag&#10;&#10;Description automatically generated">
            <a:extLst>
              <a:ext uri="{FF2B5EF4-FFF2-40B4-BE49-F238E27FC236}">
                <a16:creationId xmlns:a16="http://schemas.microsoft.com/office/drawing/2014/main" id="{484DA259-ACE6-AE3E-B029-70AC06FA57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0694" b="40520"/>
          <a:stretch/>
        </p:blipFill>
        <p:spPr>
          <a:xfrm>
            <a:off x="-1" y="1732"/>
            <a:ext cx="12722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6;p14">
            <a:extLst>
              <a:ext uri="{FF2B5EF4-FFF2-40B4-BE49-F238E27FC236}">
                <a16:creationId xmlns:a16="http://schemas.microsoft.com/office/drawing/2014/main" id="{82AF20B8-FDC7-0F19-2977-CB64407E452E}"/>
              </a:ext>
            </a:extLst>
          </p:cNvPr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學校卓越表現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32AD83-C979-719C-7C69-1744B6852CE6}"/>
              </a:ext>
            </a:extLst>
          </p:cNvPr>
          <p:cNvSpPr/>
          <p:nvPr/>
        </p:nvSpPr>
        <p:spPr>
          <a:xfrm>
            <a:off x="435708" y="1544536"/>
            <a:ext cx="10974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香港中文大學 香港浸會大學 賽馬會「翻轉教學」先導計劃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張慧珊老師榮獲英國語文組優異獎，並獲邀出席澳洲「翻轉教學交流團」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3CF72E-451B-1C08-CC91-DD2DE37D0949}"/>
              </a:ext>
            </a:extLst>
          </p:cNvPr>
          <p:cNvSpPr/>
          <p:nvPr/>
        </p:nvSpPr>
        <p:spPr>
          <a:xfrm>
            <a:off x="435708" y="2676167"/>
            <a:ext cx="96889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香港新一代文化協會主辦的第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24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屆「香港青少年科技創新大賽」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本校榮獲「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STEM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學校優異獎」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DB3D5F-3607-14AC-BFD9-E63FFA6D0F75}"/>
              </a:ext>
            </a:extLst>
          </p:cNvPr>
          <p:cNvSpPr/>
          <p:nvPr/>
        </p:nvSpPr>
        <p:spPr>
          <a:xfrm>
            <a:off x="435706" y="3839643"/>
            <a:ext cx="968895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香港新一代文化協會主辦的第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24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屆「香港青少年科技創新大賽」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郭嘉莉老師榮獲「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STEM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教師優異獎」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6FE085-0564-3C41-2A4D-8C2E057F8606}"/>
              </a:ext>
            </a:extLst>
          </p:cNvPr>
          <p:cNvSpPr/>
          <p:nvPr/>
        </p:nvSpPr>
        <p:spPr>
          <a:xfrm>
            <a:off x="435706" y="5052883"/>
            <a:ext cx="96889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香港新興科技教育協會主辦「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2022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大灣區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STEM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卓越獎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香港區</a:t>
            </a:r>
            <a:r>
              <a:rPr lang="en-US" altLang="zh-TW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)</a:t>
            </a:r>
            <a:r>
              <a:rPr lang="zh-TW" altLang="en-US" sz="26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」郭嘉莉老師榮獲「十佳教師優異獎」</a:t>
            </a:r>
            <a:endParaRPr lang="en-US" altLang="zh-TW" sz="26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49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05" y="3899320"/>
            <a:ext cx="9841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AiTLE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x CSTCB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：「新思維，智網未來」網絡安全創意提案競賽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2022</a:t>
            </a: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梁盧欣、黃晞雯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	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金獎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伍綽謙、黃智榆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	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銀獎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706" y="1407422"/>
            <a:ext cx="98410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香港大學機械工程系、香港工程師學會、皇家造船師學會暨輪機工程及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海事科技學會香港聯合分會合辦「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STEM x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海洋航行器設計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/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制作比賽」</a:t>
            </a: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王長凱、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黃暉皓、鍾祖霆 </a:t>
            </a: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「速度大獎」亞軍</a:t>
            </a:r>
            <a:b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「建造大獎」最佳功能獎 </a:t>
            </a: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「設計大獎」優異獎</a:t>
            </a:r>
          </a:p>
        </p:txBody>
      </p:sp>
      <p:sp>
        <p:nvSpPr>
          <p:cNvPr id="9" name="矩形 8"/>
          <p:cNvSpPr/>
          <p:nvPr/>
        </p:nvSpPr>
        <p:spPr>
          <a:xfrm>
            <a:off x="435707" y="5278218"/>
            <a:ext cx="6620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STEM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聯盟「繽紛創意」建築比賽全港總亞軍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俞智贇、盧玲玲、陳譽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04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709" y="1318444"/>
            <a:ext cx="71660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AiTLE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、</a:t>
            </a:r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iRed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、土木工程拓展署及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AWS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舉辦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AI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挑戰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x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斜坡安全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AI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應用工作坊及比賽」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強化學習組別季軍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伍綽謙、吳梓軒、黃智榆、楊善恆、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黃晞雯 </a:t>
            </a:r>
          </a:p>
        </p:txBody>
      </p:sp>
      <p:sp>
        <p:nvSpPr>
          <p:cNvPr id="6" name="矩形 5"/>
          <p:cNvSpPr/>
          <p:nvPr/>
        </p:nvSpPr>
        <p:spPr>
          <a:xfrm>
            <a:off x="435708" y="2976388"/>
            <a:ext cx="71660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HKUST EV Winter Camp Program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冠軍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林詠詩、楊翰科、庾振濤、周妍霖、吳家駿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陳譽、羅文生、俞智贇、黃璐琳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S2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林婉翹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708" y="4643233"/>
            <a:ext cx="71660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FIRST Tech Challenge World Championship in Houston</a:t>
            </a: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李俊賢、錢彥彤、廖芷晴、魏嘉瑜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李漢榮、羅文景、李嘉謙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榮譽遠赴美國侯斯敦參賽資格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869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707" y="5161424"/>
            <a:ext cx="7166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港澳青少年網路技能大賽   銅獎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李漢榮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708" y="1397237"/>
            <a:ext cx="7166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WRO2016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印度新德里國際賽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-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創意賽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李俊賢、錢彥彤、羅銘言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榮譽遠赴印度新德里參賽資格</a:t>
            </a:r>
          </a:p>
        </p:txBody>
      </p:sp>
      <p:sp>
        <p:nvSpPr>
          <p:cNvPr id="11" name="矩形 10"/>
          <p:cNvSpPr/>
          <p:nvPr/>
        </p:nvSpPr>
        <p:spPr>
          <a:xfrm>
            <a:off x="435708" y="2761544"/>
            <a:ext cx="7166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WRO2015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卡塔爾多哈國際賽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-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創意賽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葉凱俊、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廖芷晴、劉榮燊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榮譽遠赴卡塔爾多哈參賽資格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708" y="4114526"/>
            <a:ext cx="8162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Makeblock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X </a:t>
            </a:r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Enjoyneer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全港中小學射擊專家大賽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2018 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冠軍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S6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羅文璟、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羅文生、陳梓瑩及黃璐琳</a:t>
            </a:r>
          </a:p>
        </p:txBody>
      </p:sp>
    </p:spTree>
    <p:extLst>
      <p:ext uri="{BB962C8B-B14F-4D97-AF65-F5344CB8AC3E}">
        <p14:creationId xmlns:p14="http://schemas.microsoft.com/office/powerpoint/2010/main" val="405780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08" y="1332686"/>
            <a:ext cx="7166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2018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</a:t>
            </a:r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MakeX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機械人挑戰賽」香港區賽    季軍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S1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黃晞雯、高煒、黃展聰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706" y="2277931"/>
            <a:ext cx="7889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First Tech Challenge 2016-2017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香港及澳門賽區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Winning Alliance Award (Captain)</a:t>
            </a: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李俊賢、錢彥彤、廖芷晴、魏嘉瑜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李漢榮、羅文景、李嘉謙</a:t>
            </a:r>
          </a:p>
        </p:txBody>
      </p:sp>
      <p:sp>
        <p:nvSpPr>
          <p:cNvPr id="12" name="矩形 11"/>
          <p:cNvSpPr/>
          <p:nvPr/>
        </p:nvSpPr>
        <p:spPr>
          <a:xfrm>
            <a:off x="435708" y="3991621"/>
            <a:ext cx="7889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APRC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亞太青少年機械人競賽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-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香港公開賽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馬廷謙、葉凱俊、甘俊傑  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	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百米賽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初中組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) -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亞軍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S2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鍾逸廷、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倪可琳、蘇雋軒 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	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投擲賽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初中組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) -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季軍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2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708" y="1384120"/>
            <a:ext cx="8831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電影、報刊及物品管理辦事處主辦及香港戲劇教育工作室合辦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線上健康學生戲劇大賽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2021</a:t>
            </a: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S2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張睿欣、方真、劉曉媛、林楚懿　季軍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S2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劉曉媛　優秀演員獎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707" y="3013501"/>
            <a:ext cx="7166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中國教育留學交流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中心主辦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「中學生文創盃」短視頻比賽優異獎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S4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趙雪蓮、梁盧欣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707" y="4337900"/>
            <a:ext cx="10236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領域國際集團、香港教育發展協會、建造業零碳天地與思沛國際聯合主辦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「</a:t>
            </a:r>
            <a:r>
              <a:rPr lang="en-US" altLang="zh-TW" sz="2400" b="1" dirty="0" err="1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SunTech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香港小網紅大賽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2020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」專業評審大獎冠軍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張嘉欣 楊善恆 黃智榆 許錦城 黃喆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02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;p13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-2102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學生卓越表現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708" y="2317629"/>
            <a:ext cx="8585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香港跆拳道協會主辦香港學界跆拳道比賽 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2019 (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中學及大專組</a:t>
            </a:r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)</a:t>
            </a:r>
          </a:p>
          <a:p>
            <a:pPr fontAlgn="base"/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中學女子色帶組季軍 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S3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繆穎怡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708" y="1400168"/>
            <a:ext cx="5187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2022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年哈佛圖書獎 </a:t>
            </a:r>
            <a:endParaRPr lang="en-US" altLang="zh-TW" sz="2400" b="1" dirty="0">
              <a:solidFill>
                <a:schemeClr val="bg1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  <a:p>
            <a:pPr fontAlgn="base"/>
            <a:r>
              <a:rPr lang="en-US" altLang="zh-TW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S5 </a:t>
            </a:r>
            <a:r>
              <a:rPr lang="zh-TW" altLang="en-US" sz="2400" b="1" dirty="0">
                <a:solidFill>
                  <a:schemeClr val="bg1"/>
                </a:solidFill>
                <a:latin typeface="方正準圓" panose="03000509000000000000" pitchFamily="65" charset="-120"/>
                <a:ea typeface="方正準圓" panose="03000509000000000000" pitchFamily="65" charset="-120"/>
              </a:rPr>
              <a:t>舒麗嫻</a:t>
            </a:r>
          </a:p>
        </p:txBody>
      </p:sp>
    </p:spTree>
    <p:extLst>
      <p:ext uri="{BB962C8B-B14F-4D97-AF65-F5344CB8AC3E}">
        <p14:creationId xmlns:p14="http://schemas.microsoft.com/office/powerpoint/2010/main" val="16458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A close up of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694" b="405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6;p14"/>
          <p:cNvSpPr txBox="1"/>
          <p:nvPr/>
        </p:nvSpPr>
        <p:spPr>
          <a:xfrm>
            <a:off x="435708" y="300518"/>
            <a:ext cx="70002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近年文憑試優良成績</a:t>
            </a:r>
            <a:endParaRPr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  <p:sp>
        <p:nvSpPr>
          <p:cNvPr id="7" name="Google Shape;96;p14"/>
          <p:cNvSpPr txBox="1"/>
          <p:nvPr/>
        </p:nvSpPr>
        <p:spPr>
          <a:xfrm>
            <a:off x="435707" y="1227618"/>
            <a:ext cx="8581293" cy="540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叶忠正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許士雄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羅雨竹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朱天諾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何敏琳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繆穎怡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蘇海韵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陳昕蔚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*、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周澤平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李盛偉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徐家如  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5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4</a:t>
            </a:r>
            <a:r>
              <a:rPr lang="zh-TW" altLang="en-US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、</a:t>
            </a:r>
            <a:r>
              <a:rPr lang="en-US" altLang="zh-TW" sz="3200" dirty="0">
                <a:solidFill>
                  <a:schemeClr val="lt1"/>
                </a:solidFill>
                <a:latin typeface="方正粗圓" panose="03000509000000000000" pitchFamily="65" charset="-120"/>
                <a:ea typeface="方正粗圓" panose="03000509000000000000" pitchFamily="65" charset="-120"/>
                <a:cs typeface="Aharoni"/>
                <a:sym typeface="Aharoni"/>
              </a:rPr>
              <a:t>3</a:t>
            </a:r>
          </a:p>
          <a:p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dirty="0">
              <a:solidFill>
                <a:schemeClr val="lt1"/>
              </a:solidFill>
              <a:latin typeface="方正粗圓" panose="03000509000000000000" pitchFamily="65" charset="-120"/>
              <a:ea typeface="方正粗圓" panose="03000509000000000000" pitchFamily="65" charset="-120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方正粗圓" panose="03000509000000000000" pitchFamily="65" charset="-120"/>
              <a:ea typeface="方正粗圓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1067</Words>
  <Application>Microsoft Office PowerPoint</Application>
  <PresentationFormat>寬螢幕</PresentationFormat>
  <Paragraphs>132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方正粗圓</vt:lpstr>
      <vt:lpstr>Arial Black</vt:lpstr>
      <vt:lpstr>微軟正黑體</vt:lpstr>
      <vt:lpstr>Arial</vt:lpstr>
      <vt:lpstr>方正準圓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Chong Shu Wing</dc:creator>
  <cp:lastModifiedBy>Chi-chung CHUNG</cp:lastModifiedBy>
  <cp:revision>72</cp:revision>
  <dcterms:modified xsi:type="dcterms:W3CDTF">2023-03-15T00:51:35Z</dcterms:modified>
</cp:coreProperties>
</file>